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274716b8d_1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274716b8d_1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471290d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471290d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274716b8d_1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274716b8d_1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274716b8d_1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274716b8d_1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vertical-A4.emf"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 sz="2800">
                <a:solidFill>
                  <a:schemeClr val="dk1"/>
                </a:solidFill>
              </a:rPr>
              <a:t>Trilha: Software Security</a:t>
            </a:r>
            <a:endParaRPr/>
          </a:p>
        </p:txBody>
      </p:sp>
      <p:sp>
        <p:nvSpPr>
          <p:cNvPr id="23" name="Google Shape;23;p2"/>
          <p:cNvSpPr txBox="1"/>
          <p:nvPr/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Especialista em Segurança Cibernética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6900" y="238289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Yellow Team</a:t>
            </a:r>
            <a:endParaRPr sz="6000"/>
          </a:p>
        </p:txBody>
      </p:sp>
      <p:sp>
        <p:nvSpPr>
          <p:cNvPr id="28" name="Google Shape;28;p3"/>
          <p:cNvSpPr txBox="1"/>
          <p:nvPr/>
        </p:nvSpPr>
        <p:spPr>
          <a:xfrm>
            <a:off x="311700" y="1993800"/>
            <a:ext cx="85206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A equipe de segurança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/>
              <a:t>composta por </a:t>
            </a:r>
            <a:r>
              <a:rPr b="1" lang="pt-BR" sz="3500"/>
              <a:t>desenvolvedores</a:t>
            </a:r>
            <a:endParaRPr b="1" sz="3500"/>
          </a:p>
        </p:txBody>
      </p:sp>
      <p:pic>
        <p:nvPicPr>
          <p:cNvPr descr="I:\TDC2017\Logos\TDC2017\logo-tdc-horizontal-A4.emf"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DC Innovation 2022 - Custom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:\TDC2017\Logos\TDC2017\logo-tdc-horizontal-A4.emf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555532" y="287337"/>
            <a:ext cx="2500372" cy="84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-6350" y="5056175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40349" y="5056175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082250" y="5056175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4625750" y="5056175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6151625" y="5056175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688725" y="5056175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-22987" y="0"/>
            <a:ext cx="1546800" cy="144600"/>
          </a:xfrm>
          <a:prstGeom prst="rect">
            <a:avLst/>
          </a:prstGeom>
          <a:solidFill>
            <a:srgbClr val="EF82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1523712" y="0"/>
            <a:ext cx="1546800" cy="144600"/>
          </a:xfrm>
          <a:prstGeom prst="rect">
            <a:avLst/>
          </a:prstGeom>
          <a:solidFill>
            <a:srgbClr val="E203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pt-BR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3065612" y="0"/>
            <a:ext cx="1546800" cy="144600"/>
          </a:xfrm>
          <a:prstGeom prst="rect">
            <a:avLst/>
          </a:prstGeom>
          <a:solidFill>
            <a:srgbClr val="7B25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609112" y="0"/>
            <a:ext cx="1546800" cy="144600"/>
          </a:xfrm>
          <a:prstGeom prst="rect">
            <a:avLst/>
          </a:prstGeom>
          <a:solidFill>
            <a:srgbClr val="00549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6134987" y="0"/>
            <a:ext cx="1546800" cy="144600"/>
          </a:xfrm>
          <a:prstGeom prst="rect">
            <a:avLst/>
          </a:prstGeom>
          <a:solidFill>
            <a:srgbClr val="0794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 txBox="1"/>
          <p:nvPr/>
        </p:nvSpPr>
        <p:spPr>
          <a:xfrm>
            <a:off x="7672087" y="0"/>
            <a:ext cx="1494900" cy="144600"/>
          </a:xfrm>
          <a:prstGeom prst="rect">
            <a:avLst/>
          </a:prstGeom>
          <a:solidFill>
            <a:srgbClr val="0099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08" name="Google Shape;108;p15"/>
          <p:cNvSpPr txBox="1"/>
          <p:nvPr/>
        </p:nvSpPr>
        <p:spPr>
          <a:xfrm>
            <a:off x="617950" y="12645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senhas e chaves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16199" y="2778325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17950" y="1642994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credenciais e outros dados sensíveis</a:t>
            </a:r>
            <a:r>
              <a:rPr lang="pt-BR" sz="1200">
                <a:solidFill>
                  <a:schemeClr val="dk1"/>
                </a:solidFill>
              </a:rPr>
              <a:t> de forma aberta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17949" y="3913656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17949" y="4292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616200" y="3156769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616200" y="3535213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 rot="781825">
            <a:off x="4806089" y="782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17950" y="2021438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fazer integrações que </a:t>
            </a:r>
            <a:r>
              <a:rPr lang="pt-BR" sz="1200">
                <a:solidFill>
                  <a:schemeClr val="dk1"/>
                </a:solidFill>
              </a:rPr>
              <a:t>trafegam</a:t>
            </a:r>
            <a:r>
              <a:rPr lang="pt-BR" sz="1200">
                <a:solidFill>
                  <a:schemeClr val="dk1"/>
                </a:solidFill>
              </a:rPr>
              <a:t> dados sensíveis de forma aberta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617950" y="2399881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ignorar erros de certificados em comunicações SSL/TLS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123" name="Google Shape;123;p1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Equipe de segurança (somente Blue e Red)</a:t>
            </a:r>
            <a:endParaRPr sz="24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94" y="638412"/>
            <a:ext cx="6455053" cy="417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6747450" y="1259000"/>
            <a:ext cx="22824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Dinamismo do mercado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Concorrência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Regulamentações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Crises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Quebra de barreiras geográficas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747450" y="3870125"/>
            <a:ext cx="22824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os 15m² do barco “seguros”, aquela brecha de 1cm² pode nos fazer afundar.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8930"/>
            <a:ext cx="578493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75" y="2134250"/>
            <a:ext cx="2856849" cy="28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6146775" y="132310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primárias: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Yellow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7532400" y="1310850"/>
            <a:ext cx="153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Cores secundárias: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Purple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Green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Orange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Exemplos de integração entre times</a:t>
            </a:r>
            <a:endParaRPr sz="2400"/>
          </a:p>
        </p:txBody>
      </p:sp>
      <p:sp>
        <p:nvSpPr>
          <p:cNvPr id="154" name="Google Shape;154;p20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17950" y="2208650"/>
            <a:ext cx="7571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Identificar requisições com erros estruturais (bad request);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Usar nas falhas de autenticação;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rgbClr val="00FF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Usar quando se tenta acessar um recurso ao qual não se tem permissão;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 </a:t>
            </a:r>
            <a:r>
              <a:rPr lang="pt-BR" sz="1200">
                <a:solidFill>
                  <a:srgbClr val="00FF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 </a:t>
            </a:r>
            <a:r>
              <a:rPr lang="pt-BR" sz="1200">
                <a:solidFill>
                  <a:srgbClr val="FF9900"/>
                </a:solidFill>
              </a:rPr>
              <a:t>⬤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" y="754850"/>
            <a:ext cx="6172201" cy="4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perímetro sem um Yellow team</a:t>
            </a:r>
            <a:endParaRPr sz="2400"/>
          </a:p>
        </p:txBody>
      </p:sp>
      <p:sp>
        <p:nvSpPr>
          <p:cNvPr id="164" name="Google Shape;164;p21"/>
          <p:cNvSpPr txBox="1"/>
          <p:nvPr/>
        </p:nvSpPr>
        <p:spPr>
          <a:xfrm>
            <a:off x="6742250" y="1396600"/>
            <a:ext cx="2241000" cy="24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Um forte portão de entrada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Firewall NGFW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IDS/IPS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WAF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SIEM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Sistema de segurança com AI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78" name="Google Shape;178;p23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digital, onde os crimes são cibernéticos, precisamos aprender a lidar com as novas “trancas” e “cadeados” que a evolução </a:t>
            </a:r>
            <a:r>
              <a:rPr lang="pt-BR" sz="1800">
                <a:solidFill>
                  <a:schemeClr val="dk1"/>
                </a:solidFill>
              </a:rPr>
              <a:t>tecnológica</a:t>
            </a:r>
            <a:r>
              <a:rPr lang="pt-BR" sz="1800">
                <a:solidFill>
                  <a:schemeClr val="dk1"/>
                </a:solidFill>
              </a:rPr>
              <a:t>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/>
              <a:t>Mensagens finais</a:t>
            </a:r>
            <a:endParaRPr sz="2400"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846600" y="1908450"/>
            <a:ext cx="7450800" cy="1326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“E</a:t>
            </a:r>
            <a:r>
              <a:rPr lang="pt-BR" sz="1800">
                <a:solidFill>
                  <a:schemeClr val="dk1"/>
                </a:solidFill>
              </a:rPr>
              <a:t>stá em cada um de nós a capacidade e a responsabilidade de proteger não apenas uma empresa, mas de proteger a cada pessoa que usa, depende e confia em nossos sistemas e em nosso trabalho</a:t>
            </a:r>
            <a:r>
              <a:rPr lang="pt-BR" sz="1800">
                <a:solidFill>
                  <a:schemeClr val="dk1"/>
                </a:solidFill>
              </a:rPr>
              <a:t>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F2B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50" y="186526"/>
            <a:ext cx="4838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100" y="16689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50" name="Google Shape;50;p8"/>
          <p:cNvSpPr txBox="1"/>
          <p:nvPr/>
        </p:nvSpPr>
        <p:spPr>
          <a:xfrm>
            <a:off x="539250" y="1453950"/>
            <a:ext cx="8065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 segurança não é responsabilidade de apenas uma área, a “área de segurança”.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Ela é responsabilidade de todos!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segurança deve estar </a:t>
            </a:r>
            <a:r>
              <a:rPr lang="pt-BR" sz="1200">
                <a:solidFill>
                  <a:schemeClr val="dk1"/>
                </a:solidFill>
              </a:rPr>
              <a:t>presente</a:t>
            </a:r>
            <a:r>
              <a:rPr lang="pt-BR" sz="1200">
                <a:solidFill>
                  <a:schemeClr val="dk1"/>
                </a:solidFill>
              </a:rPr>
              <a:t> em todas as áreas e níveis de uma empresa, deve estar na tecnologia, nos processos e, principalmente, na </a:t>
            </a:r>
            <a:r>
              <a:rPr lang="pt-BR" sz="1200">
                <a:solidFill>
                  <a:schemeClr val="dk1"/>
                </a:solidFill>
              </a:rPr>
              <a:t>conscientização</a:t>
            </a:r>
            <a:r>
              <a:rPr lang="pt-BR" sz="1200">
                <a:solidFill>
                  <a:schemeClr val="dk1"/>
                </a:solidFill>
              </a:rPr>
              <a:t> das pessoas, que precisam ter um olhar detalhista, analítico, crítico e prudente diante das mais diversas situações do dia a dia.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Vamos ver que os “construtores” dos sistemas são </a:t>
            </a:r>
            <a:r>
              <a:rPr lang="pt-BR" sz="1200">
                <a:solidFill>
                  <a:schemeClr val="dk1"/>
                </a:solidFill>
              </a:rPr>
              <a:t>essenciais</a:t>
            </a:r>
            <a:r>
              <a:rPr lang="pt-BR" sz="1200">
                <a:solidFill>
                  <a:schemeClr val="dk1"/>
                </a:solidFill>
              </a:rPr>
              <a:t> não apenas para desenvolver soluções e funcionalidades criativas, que irão tornar as empresas competitivas e diferenciadas.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Eles são fundamentais para que o negócio se mantenha seguro, confiável e com credibilidade em um mercado cada vez mais competitivo e exigente.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56" name="Google Shape;56;p9"/>
          <p:cNvSpPr txBox="1"/>
          <p:nvPr/>
        </p:nvSpPr>
        <p:spPr>
          <a:xfrm>
            <a:off x="930300" y="1788775"/>
            <a:ext cx="7283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Analisaremos vulnerabilidades que dificilmente são identificadas por “áreas de segurança” tradicionais.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Veremos como as áreas de desenvolvimento têm papel fundamental para manter a segurança, confiabilidade e credibilidade de um negócio.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Vamos entender como as áreas de desenvolvimento e áreas de segurança podem interagir e contribuir uma com a outra, trazendo benefícios para ambas, para o negócio e para os clientes.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História da segurança cibernética</a:t>
            </a:r>
            <a:endParaRPr sz="2400"/>
          </a:p>
        </p:txBody>
      </p:sp>
      <p:sp>
        <p:nvSpPr>
          <p:cNvPr id="62" name="Google Shape;62;p10"/>
          <p:cNvSpPr txBox="1"/>
          <p:nvPr/>
        </p:nvSpPr>
        <p:spPr>
          <a:xfrm>
            <a:off x="558650" y="996963"/>
            <a:ext cx="720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No princípio: Redes para comunicação militar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558650" y="1404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Internet, a rede mundial de computadores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Grandes empresas conectadas, firewalls mantidos por “gurus de conhecimento supremo”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524850" y="2022238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E-commerce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Médias empresas conectadas, mais opções de firewalls mantidos por “seres de conhecimento raro”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524850" y="2727625"/>
            <a:ext cx="720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WEB 2.0, dinâmica, troca de informações e colaboração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Pequenas empresas e pessoas conectadas.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Firewalls já não eram mais suficientes. Anti-vírus, anti-spam, controle de acesso.</a:t>
            </a: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Não bastava um “ser iluminado” para cuidar da segurança, era preciso uma equipe.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558650" y="3782238"/>
            <a:ext cx="720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Falsificações, fraudes, roubo de informações, exploração de falhas em sistemas.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Já não bastava uma equipe de segurança defensiva (Blue Team).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Era preciso se antecipar, localizar as falhas e corrigi-las antes que fossem exploradas.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" name="Google Shape;67;p10"/>
          <p:cNvSpPr txBox="1"/>
          <p:nvPr/>
        </p:nvSpPr>
        <p:spPr>
          <a:xfrm rot="-1799231">
            <a:off x="6297891" y="3008442"/>
            <a:ext cx="1135040" cy="400238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FF"/>
                </a:solidFill>
              </a:rPr>
              <a:t>Blue Team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68" name="Google Shape;68;p10"/>
          <p:cNvSpPr txBox="1"/>
          <p:nvPr/>
        </p:nvSpPr>
        <p:spPr>
          <a:xfrm rot="-1777255">
            <a:off x="6484155" y="3823739"/>
            <a:ext cx="1135032" cy="40023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Read</a:t>
            </a:r>
            <a:r>
              <a:rPr b="1" lang="pt-BR">
                <a:solidFill>
                  <a:srgbClr val="FF0000"/>
                </a:solidFill>
              </a:rPr>
              <a:t> Team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Yellow Team</a:t>
            </a:r>
            <a:endParaRPr sz="2400"/>
          </a:p>
        </p:txBody>
      </p:sp>
      <p:sp>
        <p:nvSpPr>
          <p:cNvPr id="74" name="Google Shape;74;p11"/>
          <p:cNvSpPr txBox="1"/>
          <p:nvPr/>
        </p:nvSpPr>
        <p:spPr>
          <a:xfrm>
            <a:off x="155800" y="623675"/>
            <a:ext cx="309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Quantas pessoas na área de segurança?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Blue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Red Team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 na área de desenvolvimento?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Desenvolvedores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Engenheiros de software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Arquitetos de sistema e soluções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13" y="1196775"/>
            <a:ext cx="2088575" cy="360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588" y="1196775"/>
            <a:ext cx="2088575" cy="36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1840" y="1185556"/>
            <a:ext cx="2088575" cy="361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87" name="Google Shape;87;p13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96" name="Google Shape;96;p14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</a:t>
            </a:r>
            <a:r>
              <a:rPr lang="pt-BR" sz="1200">
                <a:solidFill>
                  <a:schemeClr val="dk1"/>
                </a:solidFill>
              </a:rPr>
              <a:t>dêem</a:t>
            </a:r>
            <a:r>
              <a:rPr lang="pt-BR" sz="1200">
                <a:solidFill>
                  <a:schemeClr val="dk1"/>
                </a:solidFill>
              </a:rPr>
              <a:t>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